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7772400" cy="10058400"/>
  <p:notesSz cx="7315200" cy="9601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01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7553" y="1974595"/>
            <a:ext cx="6550659" cy="1306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7553" y="3559809"/>
            <a:ext cx="7282815" cy="3141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1809" y="8374868"/>
            <a:ext cx="6748780" cy="50355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450"/>
              </a:spcBef>
            </a:pPr>
            <a:r>
              <a:rPr sz="1400" dirty="0">
                <a:latin typeface="Calibri"/>
                <a:cs typeface="Calibri"/>
              </a:rPr>
              <a:t>Read</a:t>
            </a:r>
            <a:r>
              <a:rPr sz="1400" spc="-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entire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manual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before</a:t>
            </a:r>
            <a:r>
              <a:rPr sz="1400" spc="-6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beginning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the</a:t>
            </a:r>
            <a:r>
              <a:rPr sz="1400" spc="-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installation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process.</a:t>
            </a:r>
            <a:endParaRPr sz="1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  <a:tabLst>
                <a:tab pos="6735445" algn="l"/>
              </a:tabLst>
            </a:pPr>
            <a:r>
              <a:rPr sz="1200" u="sng" spc="1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Disclaimer:</a:t>
            </a:r>
            <a:r>
              <a:rPr sz="1200" u="sng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lang="en-US"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Straightline Performance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is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sz="1200" u="sng" spc="-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responsible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for</a:t>
            </a:r>
            <a:r>
              <a:rPr sz="12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any</a:t>
            </a:r>
            <a:r>
              <a:rPr sz="12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damage</a:t>
            </a:r>
            <a:r>
              <a:rPr sz="12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due</a:t>
            </a:r>
            <a:r>
              <a:rPr sz="1200" u="sng" spc="-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</a:t>
            </a:r>
            <a:r>
              <a:rPr sz="1200" u="sng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improper</a:t>
            </a:r>
            <a:r>
              <a:rPr sz="1200" u="sng" spc="-4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200" u="sng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installation.</a:t>
            </a:r>
            <a:r>
              <a:rPr sz="1200" u="sng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	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7098" y="3961087"/>
            <a:ext cx="1733550" cy="41846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1000" dirty="0">
                <a:latin typeface="Calibri"/>
                <a:cs typeface="Calibri"/>
              </a:rPr>
              <a:t>Positive</a:t>
            </a:r>
            <a:r>
              <a:rPr sz="1000" spc="-35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Lead</a:t>
            </a:r>
            <a:endParaRPr sz="1000" dirty="0">
              <a:latin typeface="Calibri"/>
              <a:cs typeface="Calibri"/>
            </a:endParaRPr>
          </a:p>
          <a:p>
            <a:pPr marL="1442085">
              <a:lnSpc>
                <a:spcPct val="100000"/>
              </a:lnSpc>
              <a:spcBef>
                <a:spcPts val="345"/>
              </a:spcBef>
            </a:pPr>
            <a:r>
              <a:rPr sz="1000" spc="-10" dirty="0">
                <a:latin typeface="Calibri"/>
                <a:cs typeface="Calibri"/>
              </a:rPr>
              <a:t>Relay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99520" y="3190767"/>
            <a:ext cx="6407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Calibri"/>
                <a:cs typeface="Calibri"/>
              </a:rPr>
              <a:t>Fuse</a:t>
            </a:r>
            <a:r>
              <a:rPr sz="1000" spc="-25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Holder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 rot="6139663">
            <a:off x="3288262" y="3230115"/>
            <a:ext cx="407670" cy="410845"/>
          </a:xfrm>
          <a:custGeom>
            <a:avLst/>
            <a:gdLst/>
            <a:ahLst/>
            <a:cxnLst/>
            <a:rect l="l" t="t" r="r" b="b"/>
            <a:pathLst>
              <a:path w="407669" h="410844">
                <a:moveTo>
                  <a:pt x="407543" y="410464"/>
                </a:moveTo>
                <a:lnTo>
                  <a:pt x="0" y="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362121" y="3577058"/>
            <a:ext cx="5772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Calibri"/>
                <a:cs typeface="Calibri"/>
              </a:rPr>
              <a:t>Light</a:t>
            </a:r>
            <a:r>
              <a:rPr sz="1000" spc="-4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plugs</a:t>
            </a:r>
            <a:endParaRPr sz="1000" dirty="0">
              <a:latin typeface="Calibri"/>
              <a:cs typeface="Calibri"/>
            </a:endParaRPr>
          </a:p>
        </p:txBody>
      </p: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70702" y="4509960"/>
            <a:ext cx="2465929" cy="1114570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013785" y="1371078"/>
            <a:ext cx="49472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7290" algn="l"/>
                <a:tab pos="2354580" algn="l"/>
                <a:tab pos="3661410" algn="l"/>
                <a:tab pos="4538980" algn="l"/>
              </a:tabLst>
            </a:pPr>
            <a:r>
              <a:rPr b="0" u="sng" spc="22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Polaris</a:t>
            </a:r>
            <a:r>
              <a:rPr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b="0" u="sng" spc="2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Ranger</a:t>
            </a:r>
            <a:r>
              <a:rPr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b="0" u="sng" spc="204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Reverse</a:t>
            </a:r>
            <a:r>
              <a:rPr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b="0" u="sng" spc="2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Light</a:t>
            </a:r>
            <a:r>
              <a:rPr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b="0" u="sng" spc="13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Ki</a:t>
            </a:r>
            <a:r>
              <a:rPr b="0" u="sng" spc="-2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b="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t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68326" y="1659510"/>
            <a:ext cx="7451674" cy="439223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25"/>
              </a:spcBef>
            </a:pPr>
            <a:r>
              <a:rPr lang="en-US" sz="2000" b="1" spc="-10" dirty="0">
                <a:latin typeface="Calibri"/>
                <a:cs typeface="Calibri"/>
              </a:rPr>
              <a:t>287-109 </a:t>
            </a:r>
            <a:r>
              <a:rPr sz="2000" b="1" spc="-10" dirty="0">
                <a:latin typeface="Calibri"/>
                <a:cs typeface="Calibri"/>
              </a:rPr>
              <a:t>Installation</a:t>
            </a:r>
            <a:r>
              <a:rPr lang="en-US" sz="2000" b="1" spc="-10" dirty="0">
                <a:latin typeface="Calibri"/>
                <a:cs typeface="Calibri"/>
              </a:rPr>
              <a:t> Manual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3583051" y="5844666"/>
            <a:ext cx="1640205" cy="3365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050" spc="-10" dirty="0">
                <a:latin typeface="Calibri"/>
                <a:cs typeface="Calibri"/>
              </a:rPr>
              <a:t>Required</a:t>
            </a:r>
            <a:r>
              <a:rPr sz="2050" spc="-75" dirty="0">
                <a:latin typeface="Calibri"/>
                <a:cs typeface="Calibri"/>
              </a:rPr>
              <a:t> </a:t>
            </a:r>
            <a:r>
              <a:rPr sz="2050" spc="-25" dirty="0">
                <a:latin typeface="Calibri"/>
                <a:cs typeface="Calibri"/>
              </a:rPr>
              <a:t>Tools:</a:t>
            </a:r>
            <a:endParaRPr sz="2050">
              <a:latin typeface="Calibri"/>
              <a:cs typeface="Calibri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252236"/>
              </p:ext>
            </p:extLst>
          </p:nvPr>
        </p:nvGraphicFramePr>
        <p:xfrm>
          <a:off x="610342" y="5773674"/>
          <a:ext cx="2609850" cy="2137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0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6235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13mm</a:t>
                      </a:r>
                      <a:r>
                        <a:rPr sz="15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Socket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10mm</a:t>
                      </a:r>
                      <a:r>
                        <a:rPr sz="15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Socket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500" spc="-10" dirty="0">
                          <a:latin typeface="Calibri"/>
                          <a:cs typeface="Calibri"/>
                        </a:rPr>
                        <a:t>Flat-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Head</a:t>
                      </a:r>
                      <a:r>
                        <a:rPr sz="15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Screwdriver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500" spc="-35" dirty="0">
                          <a:latin typeface="Calibri"/>
                          <a:cs typeface="Calibri"/>
                        </a:rPr>
                        <a:t>Torx</a:t>
                      </a:r>
                      <a:r>
                        <a:rPr sz="15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T-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40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Allen</a:t>
                      </a:r>
                      <a:r>
                        <a:rPr sz="15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Wrench</a:t>
                      </a:r>
                      <a:r>
                        <a:rPr sz="15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25" dirty="0">
                          <a:latin typeface="Calibri"/>
                          <a:cs typeface="Calibri"/>
                        </a:rPr>
                        <a:t>#6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Wire</a:t>
                      </a:r>
                      <a:r>
                        <a:rPr sz="15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Cutter</a:t>
                      </a:r>
                      <a:r>
                        <a:rPr sz="15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(trimming</a:t>
                      </a:r>
                      <a:r>
                        <a:rPr sz="15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dirty="0">
                          <a:latin typeface="Calibri"/>
                          <a:cs typeface="Calibri"/>
                        </a:rPr>
                        <a:t>zip</a:t>
                      </a:r>
                      <a:r>
                        <a:rPr sz="15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500" spc="-10" dirty="0">
                          <a:latin typeface="Calibri"/>
                          <a:cs typeface="Calibri"/>
                        </a:rPr>
                        <a:t>ties)</a:t>
                      </a:r>
                      <a:endParaRPr sz="1500" dirty="0">
                        <a:latin typeface="Calibri"/>
                        <a:cs typeface="Calibri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8" name="object 18"/>
          <p:cNvGrpSpPr/>
          <p:nvPr/>
        </p:nvGrpSpPr>
        <p:grpSpPr>
          <a:xfrm>
            <a:off x="4868480" y="4370091"/>
            <a:ext cx="455295" cy="1378585"/>
            <a:chOff x="4307333" y="3746372"/>
            <a:chExt cx="455295" cy="1378585"/>
          </a:xfrm>
        </p:grpSpPr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307333" y="3746372"/>
              <a:ext cx="166909" cy="137856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95623" y="3746372"/>
              <a:ext cx="166909" cy="1378569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4356923" y="4005220"/>
            <a:ext cx="79565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Christmas</a:t>
            </a:r>
            <a:r>
              <a:rPr sz="1000" spc="10" dirty="0">
                <a:latin typeface="Calibri"/>
                <a:cs typeface="Calibri"/>
              </a:rPr>
              <a:t> </a:t>
            </a:r>
            <a:r>
              <a:rPr sz="1000" spc="-20" dirty="0">
                <a:latin typeface="Calibri"/>
                <a:cs typeface="Calibri"/>
              </a:rPr>
              <a:t>Tree </a:t>
            </a:r>
            <a:r>
              <a:rPr sz="1000" dirty="0">
                <a:latin typeface="Calibri"/>
                <a:cs typeface="Calibri"/>
              </a:rPr>
              <a:t>Zip</a:t>
            </a:r>
            <a:r>
              <a:rPr sz="1000" spc="-20" dirty="0">
                <a:latin typeface="Calibri"/>
                <a:cs typeface="Calibri"/>
              </a:rPr>
              <a:t> Ties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919279" y="4263920"/>
            <a:ext cx="213995" cy="106680"/>
          </a:xfrm>
          <a:custGeom>
            <a:avLst/>
            <a:gdLst/>
            <a:ahLst/>
            <a:cxnLst/>
            <a:rect l="l" t="t" r="r" b="b"/>
            <a:pathLst>
              <a:path w="213995" h="106679">
                <a:moveTo>
                  <a:pt x="213487" y="106172"/>
                </a:moveTo>
                <a:lnTo>
                  <a:pt x="0" y="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4" name="object 24"/>
          <p:cNvGrpSpPr/>
          <p:nvPr/>
        </p:nvGrpSpPr>
        <p:grpSpPr>
          <a:xfrm>
            <a:off x="6470014" y="6565424"/>
            <a:ext cx="790575" cy="1771650"/>
            <a:chOff x="6536785" y="4409440"/>
            <a:chExt cx="790575" cy="1771650"/>
          </a:xfrm>
        </p:grpSpPr>
        <p:sp>
          <p:nvSpPr>
            <p:cNvPr id="25" name="object 25"/>
            <p:cNvSpPr/>
            <p:nvPr/>
          </p:nvSpPr>
          <p:spPr>
            <a:xfrm>
              <a:off x="6785102" y="4412615"/>
              <a:ext cx="105410" cy="180975"/>
            </a:xfrm>
            <a:custGeom>
              <a:avLst/>
              <a:gdLst/>
              <a:ahLst/>
              <a:cxnLst/>
              <a:rect l="l" t="t" r="r" b="b"/>
              <a:pathLst>
                <a:path w="105409" h="180975">
                  <a:moveTo>
                    <a:pt x="0" y="180975"/>
                  </a:moveTo>
                  <a:lnTo>
                    <a:pt x="105282" y="0"/>
                  </a:lnTo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36785" y="4634986"/>
              <a:ext cx="115830" cy="1469895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76923" y="4546092"/>
              <a:ext cx="259587" cy="1634743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686677" y="4535043"/>
              <a:ext cx="259588" cy="1634743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067296" y="4503039"/>
              <a:ext cx="259587" cy="1634743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66211" y="6790970"/>
            <a:ext cx="115887" cy="1469895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6706011" y="6315742"/>
            <a:ext cx="410209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Calibri"/>
                <a:cs typeface="Calibri"/>
              </a:rPr>
              <a:t>Zip</a:t>
            </a:r>
            <a:r>
              <a:rPr sz="1000" spc="-20" dirty="0">
                <a:latin typeface="Calibri"/>
                <a:cs typeface="Calibri"/>
              </a:rPr>
              <a:t> Ties</a:t>
            </a:r>
            <a:endParaRPr sz="1000">
              <a:latin typeface="Calibri"/>
              <a:cs typeface="Calibri"/>
            </a:endParaRPr>
          </a:p>
        </p:txBody>
      </p:sp>
      <p:pic>
        <p:nvPicPr>
          <p:cNvPr id="32" name="object 3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48913" y="6841896"/>
            <a:ext cx="115887" cy="1469895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5821965" y="5313894"/>
            <a:ext cx="92773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000" spc="-20" dirty="0">
                <a:latin typeface="Calibri"/>
                <a:cs typeface="Calibri"/>
              </a:rPr>
              <a:t>Battery </a:t>
            </a:r>
            <a:r>
              <a:rPr sz="1000" spc="-20" dirty="0">
                <a:latin typeface="Calibri"/>
                <a:cs typeface="Calibri"/>
              </a:rPr>
              <a:t>Nuts</a:t>
            </a:r>
            <a:endParaRPr sz="1000" dirty="0">
              <a:latin typeface="Calibri"/>
              <a:cs typeface="Calibri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5655526" y="5508180"/>
            <a:ext cx="647700" cy="492125"/>
            <a:chOff x="5344079" y="3859148"/>
            <a:chExt cx="647700" cy="492125"/>
          </a:xfrm>
        </p:grpSpPr>
        <p:pic>
          <p:nvPicPr>
            <p:cNvPr id="35" name="object 3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44079" y="3893568"/>
              <a:ext cx="542235" cy="457451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5932805" y="3862323"/>
              <a:ext cx="55880" cy="262255"/>
            </a:xfrm>
            <a:custGeom>
              <a:avLst/>
              <a:gdLst/>
              <a:ahLst/>
              <a:cxnLst/>
              <a:rect l="l" t="t" r="r" b="b"/>
              <a:pathLst>
                <a:path w="55879" h="262254">
                  <a:moveTo>
                    <a:pt x="55753" y="0"/>
                  </a:moveTo>
                  <a:lnTo>
                    <a:pt x="0" y="262000"/>
                  </a:lnTo>
                </a:path>
              </a:pathLst>
            </a:custGeom>
            <a:ln w="6350">
              <a:solidFill>
                <a:srgbClr val="4471C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2301057" y="4761747"/>
            <a:ext cx="54483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42875">
              <a:lnSpc>
                <a:spcPct val="100000"/>
              </a:lnSpc>
              <a:spcBef>
                <a:spcPts val="95"/>
              </a:spcBef>
            </a:pPr>
            <a:r>
              <a:rPr sz="1000" spc="-20" dirty="0">
                <a:latin typeface="Calibri"/>
                <a:cs typeface="Calibri"/>
              </a:rPr>
              <a:t>Mini </a:t>
            </a:r>
            <a:r>
              <a:rPr sz="1000" spc="-10" dirty="0">
                <a:latin typeface="Calibri"/>
                <a:cs typeface="Calibri"/>
              </a:rPr>
              <a:t>Controller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870702" y="4946668"/>
            <a:ext cx="377190" cy="52705"/>
          </a:xfrm>
          <a:custGeom>
            <a:avLst/>
            <a:gdLst/>
            <a:ahLst/>
            <a:cxnLst/>
            <a:rect l="l" t="t" r="r" b="b"/>
            <a:pathLst>
              <a:path w="377189" h="52704">
                <a:moveTo>
                  <a:pt x="0" y="52577"/>
                </a:moveTo>
                <a:lnTo>
                  <a:pt x="376808" y="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9" name="object 3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71546" y="4069743"/>
            <a:ext cx="1573100" cy="606298"/>
          </a:xfrm>
          <a:prstGeom prst="rect">
            <a:avLst/>
          </a:prstGeom>
        </p:spPr>
      </p:pic>
      <p:sp>
        <p:nvSpPr>
          <p:cNvPr id="40" name="object 40"/>
          <p:cNvSpPr txBox="1"/>
          <p:nvPr/>
        </p:nvSpPr>
        <p:spPr>
          <a:xfrm>
            <a:off x="5147254" y="3674414"/>
            <a:ext cx="11264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Calibri"/>
                <a:cs typeface="Calibri"/>
              </a:rPr>
              <a:t>Diagnostic</a:t>
            </a:r>
            <a:r>
              <a:rPr sz="1000" spc="30" dirty="0">
                <a:latin typeface="Calibri"/>
                <a:cs typeface="Calibri"/>
              </a:rPr>
              <a:t> </a:t>
            </a:r>
            <a:r>
              <a:rPr sz="1000" spc="-10" dirty="0">
                <a:latin typeface="Calibri"/>
                <a:cs typeface="Calibri"/>
              </a:rPr>
              <a:t>Connector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508441" y="3826814"/>
            <a:ext cx="4044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Calibri"/>
                <a:cs typeface="Calibri"/>
              </a:rPr>
              <a:t>&amp;</a:t>
            </a:r>
            <a:r>
              <a:rPr sz="1000" spc="-10" dirty="0">
                <a:latin typeface="Calibri"/>
                <a:cs typeface="Calibri"/>
              </a:rPr>
              <a:t> 2-</a:t>
            </a:r>
            <a:r>
              <a:rPr sz="1000" spc="-25" dirty="0">
                <a:latin typeface="Calibri"/>
                <a:cs typeface="Calibri"/>
              </a:rPr>
              <a:t>Pin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709736" y="4048684"/>
            <a:ext cx="228600" cy="111125"/>
          </a:xfrm>
          <a:custGeom>
            <a:avLst/>
            <a:gdLst/>
            <a:ahLst/>
            <a:cxnLst/>
            <a:rect l="l" t="t" r="r" b="b"/>
            <a:pathLst>
              <a:path w="228600" h="111125">
                <a:moveTo>
                  <a:pt x="228473" y="110998"/>
                </a:moveTo>
                <a:lnTo>
                  <a:pt x="0" y="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object 4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944109" y="4156721"/>
            <a:ext cx="1427975" cy="1431518"/>
          </a:xfrm>
          <a:prstGeom prst="rect">
            <a:avLst/>
          </a:prstGeom>
        </p:spPr>
      </p:pic>
      <p:sp>
        <p:nvSpPr>
          <p:cNvPr id="44" name="object 44"/>
          <p:cNvSpPr txBox="1"/>
          <p:nvPr/>
        </p:nvSpPr>
        <p:spPr>
          <a:xfrm>
            <a:off x="489000" y="9089923"/>
            <a:ext cx="2758892" cy="598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lang="en-US" sz="1600" dirty="0">
                <a:solidFill>
                  <a:schemeClr val="tx1"/>
                </a:solidFill>
              </a:rPr>
              <a:t>Straightline Backup Lights Straightlineperformance.com </a:t>
            </a:r>
            <a:r>
              <a:rPr lang="en-US" sz="1000" dirty="0">
                <a:solidFill>
                  <a:srgbClr val="888888"/>
                </a:solidFill>
                <a:latin typeface="Calibri"/>
                <a:cs typeface="Calibri"/>
              </a:rPr>
              <a:t>287-109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583051" y="9089923"/>
            <a:ext cx="3702939" cy="869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43535" algn="r">
              <a:lnSpc>
                <a:spcPts val="1614"/>
              </a:lnSpc>
            </a:pPr>
            <a:r>
              <a:rPr sz="1600" dirty="0">
                <a:latin typeface="Calibri"/>
                <a:cs typeface="Calibri"/>
              </a:rPr>
              <a:t>Polaris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Ranger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Reverse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Light</a:t>
            </a:r>
            <a:endParaRPr sz="1600" dirty="0">
              <a:latin typeface="Calibri"/>
              <a:cs typeface="Calibri"/>
            </a:endParaRPr>
          </a:p>
          <a:p>
            <a:pPr marR="334645" algn="r"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Tech@straightlineperformance.com </a:t>
            </a:r>
            <a:fld id="{81D60167-4931-47E6-BA6A-407CBD079E47}" type="slidenum">
              <a:rPr sz="1600" smtClean="0">
                <a:latin typeface="Calibri"/>
                <a:cs typeface="Calibri"/>
              </a:rPr>
              <a:t>1</a:t>
            </a:fld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60" dirty="0">
                <a:latin typeface="Calibri"/>
                <a:cs typeface="Calibri"/>
              </a:rPr>
              <a:t>4</a:t>
            </a:r>
            <a:endParaRPr sz="1600" dirty="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  <a:spcBef>
                <a:spcPts val="30"/>
              </a:spcBef>
            </a:pPr>
            <a:r>
              <a:rPr sz="1000" spc="-25" dirty="0">
                <a:solidFill>
                  <a:srgbClr val="888888"/>
                </a:solidFill>
                <a:latin typeface="Calibri"/>
                <a:cs typeface="Calibri"/>
              </a:rPr>
              <a:t>V4</a:t>
            </a:r>
            <a:endParaRPr sz="1000" dirty="0">
              <a:latin typeface="Calibri"/>
              <a:cs typeface="Calibri"/>
            </a:endParaRPr>
          </a:p>
        </p:txBody>
      </p:sp>
      <p:pic>
        <p:nvPicPr>
          <p:cNvPr id="46" name="Picture 45" descr="A red and white logo&#10;&#10;AI-generated content may be incorrect.">
            <a:extLst>
              <a:ext uri="{FF2B5EF4-FFF2-40B4-BE49-F238E27FC236}">
                <a16:creationId xmlns:a16="http://schemas.microsoft.com/office/drawing/2014/main" id="{7FDD0100-6805-BC97-5204-35580EFE80E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01" y="349393"/>
            <a:ext cx="6648206" cy="1014134"/>
          </a:xfrm>
          <a:prstGeom prst="rect">
            <a:avLst/>
          </a:prstGeom>
        </p:spPr>
      </p:pic>
      <p:pic>
        <p:nvPicPr>
          <p:cNvPr id="15" name="object 39">
            <a:extLst>
              <a:ext uri="{FF2B5EF4-FFF2-40B4-BE49-F238E27FC236}">
                <a16:creationId xmlns:a16="http://schemas.microsoft.com/office/drawing/2014/main" id="{621FFECD-64B2-4A3F-2B78-627DF7B9950A}"/>
              </a:ext>
            </a:extLst>
          </p:cNvPr>
          <p:cNvPicPr/>
          <p:nvPr/>
        </p:nvPicPr>
        <p:blipFill>
          <a:blip r:embed="rId10" cstate="print"/>
          <a:srcRect r="52357"/>
          <a:stretch>
            <a:fillRect/>
          </a:stretch>
        </p:blipFill>
        <p:spPr>
          <a:xfrm>
            <a:off x="1145370" y="2416082"/>
            <a:ext cx="2093330" cy="2310450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0E78F85F-1606-3495-E69F-68D12751CAA1}"/>
              </a:ext>
            </a:extLst>
          </p:cNvPr>
          <p:cNvSpPr txBox="1"/>
          <p:nvPr/>
        </p:nvSpPr>
        <p:spPr>
          <a:xfrm>
            <a:off x="2327572" y="2206648"/>
            <a:ext cx="38862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100" dirty="0">
                <a:latin typeface="Calibri"/>
                <a:cs typeface="Calibri"/>
              </a:rPr>
              <a:t>Relay</a:t>
            </a:r>
          </a:p>
        </p:txBody>
      </p:sp>
      <p:sp>
        <p:nvSpPr>
          <p:cNvPr id="48" name="object 8">
            <a:extLst>
              <a:ext uri="{FF2B5EF4-FFF2-40B4-BE49-F238E27FC236}">
                <a16:creationId xmlns:a16="http://schemas.microsoft.com/office/drawing/2014/main" id="{AA5C1DFF-D898-108D-8BFC-27C72982595B}"/>
              </a:ext>
            </a:extLst>
          </p:cNvPr>
          <p:cNvSpPr/>
          <p:nvPr/>
        </p:nvSpPr>
        <p:spPr>
          <a:xfrm rot="6139663">
            <a:off x="3182086" y="2361244"/>
            <a:ext cx="407670" cy="416549"/>
          </a:xfrm>
          <a:custGeom>
            <a:avLst/>
            <a:gdLst/>
            <a:ahLst/>
            <a:cxnLst/>
            <a:rect l="l" t="t" r="r" b="b"/>
            <a:pathLst>
              <a:path w="407669" h="410844">
                <a:moveTo>
                  <a:pt x="407543" y="410464"/>
                </a:moveTo>
                <a:lnTo>
                  <a:pt x="0" y="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607DCC-7012-A20E-6B98-3E998E51BC8A}"/>
              </a:ext>
            </a:extLst>
          </p:cNvPr>
          <p:cNvSpPr txBox="1"/>
          <p:nvPr/>
        </p:nvSpPr>
        <p:spPr>
          <a:xfrm>
            <a:off x="341625" y="2532677"/>
            <a:ext cx="38862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lang="en-US" sz="1100" spc="-35" dirty="0">
                <a:latin typeface="Calibri"/>
                <a:cs typeface="Calibri"/>
              </a:rPr>
              <a:t>Negative </a:t>
            </a:r>
            <a:r>
              <a:rPr lang="en-US" sz="1100" spc="-20" dirty="0">
                <a:latin typeface="Calibri"/>
                <a:cs typeface="Calibri"/>
              </a:rPr>
              <a:t>Lead</a:t>
            </a:r>
            <a:endParaRPr lang="en-US" sz="1100" dirty="0">
              <a:latin typeface="Calibri"/>
              <a:cs typeface="Calibri"/>
            </a:endParaRPr>
          </a:p>
        </p:txBody>
      </p:sp>
      <p:sp>
        <p:nvSpPr>
          <p:cNvPr id="51" name="object 8">
            <a:extLst>
              <a:ext uri="{FF2B5EF4-FFF2-40B4-BE49-F238E27FC236}">
                <a16:creationId xmlns:a16="http://schemas.microsoft.com/office/drawing/2014/main" id="{ED91A7B1-A169-29E7-6CA6-F932CBCE99FA}"/>
              </a:ext>
            </a:extLst>
          </p:cNvPr>
          <p:cNvSpPr/>
          <p:nvPr/>
        </p:nvSpPr>
        <p:spPr>
          <a:xfrm rot="9711195">
            <a:off x="665072" y="2684042"/>
            <a:ext cx="407670" cy="416549"/>
          </a:xfrm>
          <a:custGeom>
            <a:avLst/>
            <a:gdLst/>
            <a:ahLst/>
            <a:cxnLst/>
            <a:rect l="l" t="t" r="r" b="b"/>
            <a:pathLst>
              <a:path w="407669" h="410844">
                <a:moveTo>
                  <a:pt x="407543" y="410464"/>
                </a:moveTo>
                <a:lnTo>
                  <a:pt x="0" y="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8">
            <a:extLst>
              <a:ext uri="{FF2B5EF4-FFF2-40B4-BE49-F238E27FC236}">
                <a16:creationId xmlns:a16="http://schemas.microsoft.com/office/drawing/2014/main" id="{E24BF9B9-4C7F-5947-9035-E22224FC8A2C}"/>
              </a:ext>
            </a:extLst>
          </p:cNvPr>
          <p:cNvSpPr/>
          <p:nvPr/>
        </p:nvSpPr>
        <p:spPr>
          <a:xfrm rot="6139663">
            <a:off x="1084744" y="3650586"/>
            <a:ext cx="407670" cy="416549"/>
          </a:xfrm>
          <a:custGeom>
            <a:avLst/>
            <a:gdLst/>
            <a:ahLst/>
            <a:cxnLst/>
            <a:rect l="l" t="t" r="r" b="b"/>
            <a:pathLst>
              <a:path w="407669" h="410844">
                <a:moveTo>
                  <a:pt x="407543" y="410464"/>
                </a:moveTo>
                <a:lnTo>
                  <a:pt x="0" y="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8">
            <a:extLst>
              <a:ext uri="{FF2B5EF4-FFF2-40B4-BE49-F238E27FC236}">
                <a16:creationId xmlns:a16="http://schemas.microsoft.com/office/drawing/2014/main" id="{615C9CB6-B019-70B8-9118-F63F89F616A0}"/>
              </a:ext>
            </a:extLst>
          </p:cNvPr>
          <p:cNvSpPr/>
          <p:nvPr/>
        </p:nvSpPr>
        <p:spPr>
          <a:xfrm rot="6288755">
            <a:off x="1827424" y="2240505"/>
            <a:ext cx="407670" cy="416549"/>
          </a:xfrm>
          <a:custGeom>
            <a:avLst/>
            <a:gdLst/>
            <a:ahLst/>
            <a:cxnLst/>
            <a:rect l="l" t="t" r="r" b="b"/>
            <a:pathLst>
              <a:path w="407669" h="410844">
                <a:moveTo>
                  <a:pt x="407543" y="410464"/>
                </a:moveTo>
                <a:lnTo>
                  <a:pt x="0" y="0"/>
                </a:lnTo>
              </a:path>
            </a:pathLst>
          </a:custGeom>
          <a:ln w="6350">
            <a:solidFill>
              <a:srgbClr val="4471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8519E2E-0ACB-DC86-E23A-2DE6CDE29567}"/>
              </a:ext>
            </a:extLst>
          </p:cNvPr>
          <p:cNvSpPr txBox="1"/>
          <p:nvPr/>
        </p:nvSpPr>
        <p:spPr>
          <a:xfrm>
            <a:off x="3683372" y="2205120"/>
            <a:ext cx="38862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100" dirty="0">
                <a:latin typeface="Calibri"/>
                <a:cs typeface="Calibri"/>
              </a:rPr>
              <a:t>Light plug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1211" y="181483"/>
            <a:ext cx="3586479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3440" algn="l"/>
                <a:tab pos="1289685" algn="l"/>
                <a:tab pos="2666365" algn="l"/>
              </a:tabLst>
            </a:pPr>
            <a:r>
              <a:rPr sz="2600" b="0" u="sng" spc="18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Step</a:t>
            </a:r>
            <a:r>
              <a:rPr sz="2600"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1</a:t>
            </a:r>
            <a:r>
              <a:rPr sz="2600" b="0" u="sng" spc="-3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2600" b="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:</a:t>
            </a:r>
            <a:r>
              <a:rPr sz="2600"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2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Routing</a:t>
            </a:r>
            <a:r>
              <a:rPr sz="2600"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19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Wires</a:t>
            </a:r>
            <a:endParaRPr sz="26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3359" y="834389"/>
            <a:ext cx="6536690" cy="4361815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469900" marR="5080" indent="-457200">
              <a:lnSpc>
                <a:spcPts val="1920"/>
              </a:lnSpc>
              <a:spcBef>
                <a:spcPts val="565"/>
              </a:spcBef>
              <a:buAutoNum type="arabicParenR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Run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harness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battery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compartment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light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desired, </a:t>
            </a:r>
            <a:r>
              <a:rPr sz="2000" dirty="0">
                <a:latin typeface="Calibri"/>
                <a:cs typeface="Calibri"/>
              </a:rPr>
              <a:t>making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sure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keep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harness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away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from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or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moving components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at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all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times;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following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OEM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harness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is </a:t>
            </a:r>
            <a:r>
              <a:rPr sz="2000" dirty="0">
                <a:latin typeface="Calibri"/>
                <a:cs typeface="Calibri"/>
              </a:rPr>
              <a:t>typically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best.</a:t>
            </a:r>
            <a:endParaRPr sz="2000" dirty="0">
              <a:latin typeface="Calibri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434"/>
              </a:spcBef>
              <a:buAutoNum type="arabicParenR"/>
              <a:tabLst>
                <a:tab pos="469265" algn="l"/>
              </a:tabLst>
            </a:pPr>
            <a:r>
              <a:rPr sz="2000" dirty="0">
                <a:latin typeface="Calibri"/>
                <a:cs typeface="Calibri"/>
              </a:rPr>
              <a:t>Zip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tie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harness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as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needed.</a:t>
            </a:r>
            <a:endParaRPr sz="2000" dirty="0">
              <a:latin typeface="Calibri"/>
              <a:cs typeface="Calibri"/>
            </a:endParaRPr>
          </a:p>
          <a:p>
            <a:pPr marL="2059939" marR="157480" indent="-1929764">
              <a:lnSpc>
                <a:spcPts val="2500"/>
              </a:lnSpc>
              <a:spcBef>
                <a:spcPts val="2190"/>
              </a:spcBef>
              <a:tabLst>
                <a:tab pos="971550" algn="l"/>
                <a:tab pos="1407160" algn="l"/>
                <a:tab pos="2426335" algn="l"/>
                <a:tab pos="2866390" algn="l"/>
                <a:tab pos="3544570" algn="l"/>
                <a:tab pos="4702810" algn="l"/>
              </a:tabLst>
            </a:pPr>
            <a:r>
              <a:rPr sz="2600" b="0" u="sng" spc="18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Step</a:t>
            </a:r>
            <a:r>
              <a:rPr sz="26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2</a:t>
            </a:r>
            <a:r>
              <a:rPr sz="2600" b="0" u="sng" spc="-30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2600" b="0" u="sng" spc="-5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:</a:t>
            </a:r>
            <a:r>
              <a:rPr sz="26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22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Connect</a:t>
            </a:r>
            <a:r>
              <a:rPr sz="26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229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Diagnostic</a:t>
            </a:r>
            <a:r>
              <a:rPr sz="26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22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Connector</a:t>
            </a:r>
            <a:r>
              <a:rPr sz="2600" b="0" u="none" spc="225" dirty="0">
                <a:latin typeface="Calibri Light"/>
                <a:cs typeface="Calibri Light"/>
              </a:rPr>
              <a:t> </a:t>
            </a:r>
            <a:r>
              <a:rPr sz="2600" b="0" u="sng" spc="-5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&amp;</a:t>
            </a:r>
            <a:r>
              <a:rPr sz="26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175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Power</a:t>
            </a:r>
            <a:r>
              <a:rPr sz="2600" b="0" u="sng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200" dirty="0"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Leads</a:t>
            </a:r>
            <a:endParaRPr sz="2600" dirty="0">
              <a:latin typeface="Calibri Light"/>
              <a:cs typeface="Calibri Light"/>
            </a:endParaRPr>
          </a:p>
          <a:p>
            <a:pPr marL="469900" marR="440690" indent="-457200">
              <a:lnSpc>
                <a:spcPts val="2160"/>
              </a:lnSpc>
              <a:spcBef>
                <a:spcPts val="1240"/>
              </a:spcBef>
              <a:buAutoNum type="arabicPeriod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Push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terminal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remaining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slot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holder; </a:t>
            </a:r>
            <a:r>
              <a:rPr sz="2000" dirty="0">
                <a:latin typeface="Calibri"/>
                <a:cs typeface="Calibri"/>
              </a:rPr>
              <a:t>then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plug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relay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in.</a:t>
            </a:r>
            <a:endParaRPr sz="2000" dirty="0">
              <a:latin typeface="Calibri"/>
              <a:cs typeface="Calibri"/>
            </a:endParaRPr>
          </a:p>
          <a:p>
            <a:pPr marL="469900" marR="87630" indent="-457200">
              <a:lnSpc>
                <a:spcPts val="2160"/>
              </a:lnSpc>
              <a:spcBef>
                <a:spcPts val="900"/>
              </a:spcBef>
              <a:buAutoNum type="arabicPeriod"/>
              <a:tabLst>
                <a:tab pos="469900" algn="l"/>
              </a:tabLst>
            </a:pPr>
            <a:r>
              <a:rPr sz="2000" spc="-10" dirty="0">
                <a:latin typeface="Calibri"/>
                <a:cs typeface="Calibri"/>
              </a:rPr>
              <a:t>Remove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diagnostic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connector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cover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plug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connector </a:t>
            </a:r>
            <a:r>
              <a:rPr sz="2000" dirty="0">
                <a:latin typeface="Calibri"/>
                <a:cs typeface="Calibri"/>
              </a:rPr>
              <a:t>that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comes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reverse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light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wiring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harness.</a:t>
            </a:r>
            <a:endParaRPr sz="2000" dirty="0">
              <a:latin typeface="Calibri"/>
              <a:cs typeface="Calibri"/>
            </a:endParaRPr>
          </a:p>
          <a:p>
            <a:pPr marL="469900" marR="15240" indent="-457200">
              <a:lnSpc>
                <a:spcPts val="2160"/>
              </a:lnSpc>
              <a:spcBef>
                <a:spcPts val="900"/>
              </a:spcBef>
              <a:buAutoNum type="arabicPeriod"/>
              <a:tabLst>
                <a:tab pos="469900" algn="l"/>
              </a:tabLst>
            </a:pPr>
            <a:r>
              <a:rPr sz="2000" dirty="0">
                <a:latin typeface="Calibri"/>
                <a:cs typeface="Calibri"/>
              </a:rPr>
              <a:t>Connect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positive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positive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terminal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battery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and </a:t>
            </a:r>
            <a:r>
              <a:rPr sz="2000" spc="-10" dirty="0">
                <a:latin typeface="Calibri"/>
                <a:cs typeface="Calibri"/>
              </a:rPr>
              <a:t>negative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lead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negative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terminal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using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supplied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locknuts.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4509" y="8882748"/>
            <a:ext cx="6723380" cy="0"/>
          </a:xfrm>
          <a:custGeom>
            <a:avLst/>
            <a:gdLst/>
            <a:ahLst/>
            <a:cxnLst/>
            <a:rect l="l" t="t" r="r" b="b"/>
            <a:pathLst>
              <a:path w="6723380">
                <a:moveTo>
                  <a:pt x="0" y="0"/>
                </a:moveTo>
                <a:lnTo>
                  <a:pt x="672338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5723" y="5488051"/>
            <a:ext cx="2038350" cy="271780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74461" y="5488051"/>
            <a:ext cx="2038349" cy="2717800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257721" y="5394071"/>
            <a:ext cx="2609850" cy="2457450"/>
            <a:chOff x="257721" y="5394071"/>
            <a:chExt cx="2609850" cy="245745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7721" y="5394071"/>
              <a:ext cx="2609303" cy="195643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975611" y="6415532"/>
              <a:ext cx="382270" cy="1429385"/>
            </a:xfrm>
            <a:custGeom>
              <a:avLst/>
              <a:gdLst/>
              <a:ahLst/>
              <a:cxnLst/>
              <a:rect l="l" t="t" r="r" b="b"/>
              <a:pathLst>
                <a:path w="382269" h="1429384">
                  <a:moveTo>
                    <a:pt x="233299" y="0"/>
                  </a:moveTo>
                  <a:lnTo>
                    <a:pt x="27177" y="263143"/>
                  </a:lnTo>
                  <a:lnTo>
                    <a:pt x="115824" y="272160"/>
                  </a:lnTo>
                  <a:lnTo>
                    <a:pt x="0" y="1411350"/>
                  </a:lnTo>
                  <a:lnTo>
                    <a:pt x="177545" y="1429384"/>
                  </a:lnTo>
                  <a:lnTo>
                    <a:pt x="293369" y="290194"/>
                  </a:lnTo>
                  <a:lnTo>
                    <a:pt x="382143" y="299212"/>
                  </a:lnTo>
                  <a:lnTo>
                    <a:pt x="23329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975611" y="6415532"/>
              <a:ext cx="382270" cy="1429385"/>
            </a:xfrm>
            <a:custGeom>
              <a:avLst/>
              <a:gdLst/>
              <a:ahLst/>
              <a:cxnLst/>
              <a:rect l="l" t="t" r="r" b="b"/>
              <a:pathLst>
                <a:path w="382269" h="1429384">
                  <a:moveTo>
                    <a:pt x="0" y="1411350"/>
                  </a:moveTo>
                  <a:lnTo>
                    <a:pt x="115824" y="272160"/>
                  </a:lnTo>
                  <a:lnTo>
                    <a:pt x="27177" y="263143"/>
                  </a:lnTo>
                  <a:lnTo>
                    <a:pt x="233299" y="0"/>
                  </a:lnTo>
                  <a:lnTo>
                    <a:pt x="382143" y="299212"/>
                  </a:lnTo>
                  <a:lnTo>
                    <a:pt x="293369" y="290194"/>
                  </a:lnTo>
                  <a:lnTo>
                    <a:pt x="177545" y="1429384"/>
                  </a:lnTo>
                  <a:lnTo>
                    <a:pt x="0" y="1411350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333880" y="7817866"/>
            <a:ext cx="9880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Diagnostic connector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8999" y="9089923"/>
            <a:ext cx="2636723" cy="598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lang="en-US" sz="1600" dirty="0">
                <a:solidFill>
                  <a:schemeClr val="tx1"/>
                </a:solidFill>
              </a:rPr>
              <a:t>Straightline Backup Lights Straightlineperformance.com </a:t>
            </a:r>
            <a:r>
              <a:rPr lang="en-US" sz="1000" dirty="0">
                <a:solidFill>
                  <a:srgbClr val="888888"/>
                </a:solidFill>
                <a:latin typeface="Calibri"/>
                <a:cs typeface="Calibri"/>
              </a:rPr>
              <a:t>287-109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81401" y="9089923"/>
            <a:ext cx="3704590" cy="869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43535" algn="r">
              <a:lnSpc>
                <a:spcPts val="1614"/>
              </a:lnSpc>
            </a:pPr>
            <a:r>
              <a:rPr sz="1600" dirty="0">
                <a:latin typeface="Calibri"/>
                <a:cs typeface="Calibri"/>
              </a:rPr>
              <a:t>Polaris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Ranger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Reverse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Light</a:t>
            </a:r>
            <a:endParaRPr sz="1600" dirty="0">
              <a:latin typeface="Calibri"/>
              <a:cs typeface="Calibri"/>
            </a:endParaRPr>
          </a:p>
          <a:p>
            <a:pPr marR="334645" algn="r"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Tech@straightlineperformance.com </a:t>
            </a:r>
            <a:fld id="{81D60167-4931-47E6-BA6A-407CBD079E47}" type="slidenum">
              <a:rPr sz="1600" smtClean="0">
                <a:latin typeface="Calibri"/>
                <a:cs typeface="Calibri"/>
              </a:rPr>
              <a:t>2</a:t>
            </a:fld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60" dirty="0">
                <a:latin typeface="Calibri"/>
                <a:cs typeface="Calibri"/>
              </a:rPr>
              <a:t>4</a:t>
            </a:r>
            <a:endParaRPr sz="1600" dirty="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  <a:spcBef>
                <a:spcPts val="30"/>
              </a:spcBef>
            </a:pPr>
            <a:r>
              <a:rPr sz="1000" spc="-25" dirty="0">
                <a:solidFill>
                  <a:srgbClr val="888888"/>
                </a:solidFill>
                <a:latin typeface="Calibri"/>
                <a:cs typeface="Calibri"/>
              </a:rPr>
              <a:t>V4</a:t>
            </a:r>
            <a:endParaRPr sz="1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-26669"/>
            <a:ext cx="5695315" cy="73977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89835" marR="5080" indent="-2477135">
              <a:lnSpc>
                <a:spcPts val="2500"/>
              </a:lnSpc>
              <a:spcBef>
                <a:spcPts val="700"/>
              </a:spcBef>
              <a:tabLst>
                <a:tab pos="854075" algn="l"/>
                <a:tab pos="1289685" algn="l"/>
                <a:tab pos="2506980" algn="l"/>
                <a:tab pos="4382135" algn="l"/>
                <a:tab pos="5460365" algn="l"/>
              </a:tabLst>
            </a:pPr>
            <a:r>
              <a:rPr sz="2600" b="0" u="sng" spc="18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Step</a:t>
            </a:r>
            <a:r>
              <a:rPr sz="2600"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3</a:t>
            </a:r>
            <a:r>
              <a:rPr sz="2600" b="0" u="sng" spc="-3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2600" b="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:</a:t>
            </a:r>
            <a:r>
              <a:rPr sz="2600"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204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Secure</a:t>
            </a:r>
            <a:r>
              <a:rPr sz="2600"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	</a:t>
            </a:r>
            <a:r>
              <a:rPr sz="2600" b="0" u="sng" spc="2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Control</a:t>
            </a:r>
            <a:r>
              <a:rPr sz="2600" b="0" u="sng" spc="-29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 </a:t>
            </a:r>
            <a:r>
              <a:rPr sz="2600" b="0" u="sng" spc="114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ler,</a:t>
            </a:r>
            <a:r>
              <a:rPr sz="2600"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16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Relay,</a:t>
            </a:r>
            <a:r>
              <a:rPr sz="2600" b="0" u="sng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	</a:t>
            </a:r>
            <a:r>
              <a:rPr sz="2600" b="0" u="sng" spc="-5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&amp;</a:t>
            </a:r>
            <a:r>
              <a:rPr sz="2600" b="0" u="none" spc="-5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600" b="0" u="sng" spc="18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libri Light"/>
                <a:cs typeface="Calibri Light"/>
              </a:rPr>
              <a:t>Fuse</a:t>
            </a:r>
            <a:endParaRPr sz="260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3359" y="870585"/>
            <a:ext cx="550354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Calibri"/>
                <a:cs typeface="Calibri"/>
              </a:rPr>
              <a:t>1)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Secure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fuse,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controller,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relay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using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zip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ties.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03553" y="1163574"/>
            <a:ext cx="4765675" cy="2964180"/>
            <a:chOff x="1503553" y="1163574"/>
            <a:chExt cx="4765675" cy="29641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03553" y="1561084"/>
              <a:ext cx="4765166" cy="256641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177411" y="1169924"/>
              <a:ext cx="455930" cy="1136015"/>
            </a:xfrm>
            <a:custGeom>
              <a:avLst/>
              <a:gdLst/>
              <a:ahLst/>
              <a:cxnLst/>
              <a:rect l="l" t="t" r="r" b="b"/>
              <a:pathLst>
                <a:path w="455929" h="1136014">
                  <a:moveTo>
                    <a:pt x="279908" y="0"/>
                  </a:moveTo>
                  <a:lnTo>
                    <a:pt x="87884" y="837056"/>
                  </a:lnTo>
                  <a:lnTo>
                    <a:pt x="0" y="816864"/>
                  </a:lnTo>
                  <a:lnTo>
                    <a:pt x="111887" y="1135633"/>
                  </a:lnTo>
                  <a:lnTo>
                    <a:pt x="351536" y="897508"/>
                  </a:lnTo>
                  <a:lnTo>
                    <a:pt x="263651" y="877316"/>
                  </a:lnTo>
                  <a:lnTo>
                    <a:pt x="455675" y="40385"/>
                  </a:lnTo>
                  <a:lnTo>
                    <a:pt x="27990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177411" y="1169924"/>
              <a:ext cx="455930" cy="1136015"/>
            </a:xfrm>
            <a:custGeom>
              <a:avLst/>
              <a:gdLst/>
              <a:ahLst/>
              <a:cxnLst/>
              <a:rect l="l" t="t" r="r" b="b"/>
              <a:pathLst>
                <a:path w="455929" h="1136014">
                  <a:moveTo>
                    <a:pt x="455675" y="40385"/>
                  </a:moveTo>
                  <a:lnTo>
                    <a:pt x="263651" y="877316"/>
                  </a:lnTo>
                  <a:lnTo>
                    <a:pt x="351536" y="897508"/>
                  </a:lnTo>
                  <a:lnTo>
                    <a:pt x="111887" y="1135633"/>
                  </a:lnTo>
                  <a:lnTo>
                    <a:pt x="0" y="816864"/>
                  </a:lnTo>
                  <a:lnTo>
                    <a:pt x="87884" y="837056"/>
                  </a:lnTo>
                  <a:lnTo>
                    <a:pt x="279908" y="0"/>
                  </a:lnTo>
                  <a:lnTo>
                    <a:pt x="455675" y="40385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322700" y="1184529"/>
              <a:ext cx="297815" cy="637540"/>
            </a:xfrm>
            <a:custGeom>
              <a:avLst/>
              <a:gdLst/>
              <a:ahLst/>
              <a:cxnLst/>
              <a:rect l="l" t="t" r="r" b="b"/>
              <a:pathLst>
                <a:path w="297814" h="637539">
                  <a:moveTo>
                    <a:pt x="223265" y="0"/>
                  </a:moveTo>
                  <a:lnTo>
                    <a:pt x="74422" y="0"/>
                  </a:lnTo>
                  <a:lnTo>
                    <a:pt x="74422" y="401320"/>
                  </a:lnTo>
                  <a:lnTo>
                    <a:pt x="0" y="401320"/>
                  </a:lnTo>
                  <a:lnTo>
                    <a:pt x="148844" y="637159"/>
                  </a:lnTo>
                  <a:lnTo>
                    <a:pt x="297688" y="401320"/>
                  </a:lnTo>
                  <a:lnTo>
                    <a:pt x="223265" y="401320"/>
                  </a:lnTo>
                  <a:lnTo>
                    <a:pt x="223265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322700" y="1184529"/>
              <a:ext cx="297815" cy="637540"/>
            </a:xfrm>
            <a:custGeom>
              <a:avLst/>
              <a:gdLst/>
              <a:ahLst/>
              <a:cxnLst/>
              <a:rect l="l" t="t" r="r" b="b"/>
              <a:pathLst>
                <a:path w="297814" h="637539">
                  <a:moveTo>
                    <a:pt x="223265" y="0"/>
                  </a:moveTo>
                  <a:lnTo>
                    <a:pt x="223265" y="401320"/>
                  </a:lnTo>
                  <a:lnTo>
                    <a:pt x="297688" y="401320"/>
                  </a:lnTo>
                  <a:lnTo>
                    <a:pt x="148844" y="637159"/>
                  </a:lnTo>
                  <a:lnTo>
                    <a:pt x="0" y="401320"/>
                  </a:lnTo>
                  <a:lnTo>
                    <a:pt x="74422" y="401320"/>
                  </a:lnTo>
                  <a:lnTo>
                    <a:pt x="74422" y="0"/>
                  </a:lnTo>
                  <a:lnTo>
                    <a:pt x="223265" y="0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41091" y="1254252"/>
              <a:ext cx="364490" cy="773430"/>
            </a:xfrm>
            <a:custGeom>
              <a:avLst/>
              <a:gdLst/>
              <a:ahLst/>
              <a:cxnLst/>
              <a:rect l="l" t="t" r="r" b="b"/>
              <a:pathLst>
                <a:path w="364489" h="773430">
                  <a:moveTo>
                    <a:pt x="176530" y="0"/>
                  </a:moveTo>
                  <a:lnTo>
                    <a:pt x="0" y="36956"/>
                  </a:lnTo>
                  <a:lnTo>
                    <a:pt x="99821" y="512445"/>
                  </a:lnTo>
                  <a:lnTo>
                    <a:pt x="11556" y="530859"/>
                  </a:lnTo>
                  <a:lnTo>
                    <a:pt x="246633" y="773429"/>
                  </a:lnTo>
                  <a:lnTo>
                    <a:pt x="364489" y="456819"/>
                  </a:lnTo>
                  <a:lnTo>
                    <a:pt x="276225" y="475361"/>
                  </a:lnTo>
                  <a:lnTo>
                    <a:pt x="176530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41091" y="1254252"/>
              <a:ext cx="364490" cy="773430"/>
            </a:xfrm>
            <a:custGeom>
              <a:avLst/>
              <a:gdLst/>
              <a:ahLst/>
              <a:cxnLst/>
              <a:rect l="l" t="t" r="r" b="b"/>
              <a:pathLst>
                <a:path w="364489" h="773430">
                  <a:moveTo>
                    <a:pt x="176530" y="0"/>
                  </a:moveTo>
                  <a:lnTo>
                    <a:pt x="276225" y="475361"/>
                  </a:lnTo>
                  <a:lnTo>
                    <a:pt x="364489" y="456819"/>
                  </a:lnTo>
                  <a:lnTo>
                    <a:pt x="246633" y="773429"/>
                  </a:lnTo>
                  <a:lnTo>
                    <a:pt x="11556" y="530859"/>
                  </a:lnTo>
                  <a:lnTo>
                    <a:pt x="99821" y="512445"/>
                  </a:lnTo>
                  <a:lnTo>
                    <a:pt x="0" y="36956"/>
                  </a:lnTo>
                  <a:lnTo>
                    <a:pt x="176530" y="0"/>
                  </a:lnTo>
                  <a:close/>
                </a:path>
              </a:pathLst>
            </a:custGeom>
            <a:ln w="1270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524509" y="8882748"/>
            <a:ext cx="6723380" cy="0"/>
          </a:xfrm>
          <a:custGeom>
            <a:avLst/>
            <a:gdLst/>
            <a:ahLst/>
            <a:cxnLst/>
            <a:rect l="l" t="t" r="r" b="b"/>
            <a:pathLst>
              <a:path w="6723380">
                <a:moveTo>
                  <a:pt x="0" y="0"/>
                </a:moveTo>
                <a:lnTo>
                  <a:pt x="6723380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object 1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8715" y="4533311"/>
            <a:ext cx="6440525" cy="3593911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489000" y="9089923"/>
            <a:ext cx="2833700" cy="598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lang="en-US" sz="1600" dirty="0">
                <a:solidFill>
                  <a:schemeClr val="tx1"/>
                </a:solidFill>
              </a:rPr>
              <a:t>Straightline Backup Lights Straightlineperformance.com </a:t>
            </a:r>
            <a:r>
              <a:rPr lang="en-US" sz="1000" dirty="0">
                <a:solidFill>
                  <a:srgbClr val="888888"/>
                </a:solidFill>
                <a:latin typeface="Calibri"/>
                <a:cs typeface="Calibri"/>
              </a:rPr>
              <a:t>287-109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20515" y="9089923"/>
            <a:ext cx="3665475" cy="869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43535" algn="r">
              <a:lnSpc>
                <a:spcPts val="1614"/>
              </a:lnSpc>
            </a:pPr>
            <a:r>
              <a:rPr sz="1600" dirty="0">
                <a:latin typeface="Calibri"/>
                <a:cs typeface="Calibri"/>
              </a:rPr>
              <a:t>Polaris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Ranger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Reverse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Light</a:t>
            </a:r>
            <a:endParaRPr sz="1600" dirty="0">
              <a:latin typeface="Calibri"/>
              <a:cs typeface="Calibri"/>
            </a:endParaRPr>
          </a:p>
          <a:p>
            <a:pPr marR="334645" algn="r"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Tech@straightlineperformance.com </a:t>
            </a:r>
            <a:fld id="{81D60167-4931-47E6-BA6A-407CBD079E47}" type="slidenum">
              <a:rPr sz="1600" smtClean="0">
                <a:latin typeface="Calibri"/>
                <a:cs typeface="Calibri"/>
              </a:rPr>
              <a:t>3</a:t>
            </a:fld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60" dirty="0">
                <a:latin typeface="Calibri"/>
                <a:cs typeface="Calibri"/>
              </a:rPr>
              <a:t>4</a:t>
            </a:r>
            <a:endParaRPr sz="1600" dirty="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  <a:spcBef>
                <a:spcPts val="30"/>
              </a:spcBef>
            </a:pPr>
            <a:r>
              <a:rPr sz="1000" spc="-25" dirty="0">
                <a:solidFill>
                  <a:srgbClr val="888888"/>
                </a:solidFill>
                <a:latin typeface="Calibri"/>
                <a:cs typeface="Calibri"/>
              </a:rPr>
              <a:t>V4</a:t>
            </a:r>
            <a:endParaRPr sz="1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951" y="1359173"/>
            <a:ext cx="6550659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58975" algn="just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Operation</a:t>
            </a:r>
            <a:r>
              <a:rPr spc="-70" dirty="0"/>
              <a:t> </a:t>
            </a:r>
            <a:r>
              <a:rPr dirty="0"/>
              <a:t>of</a:t>
            </a:r>
            <a:r>
              <a:rPr spc="-75" dirty="0"/>
              <a:t> </a:t>
            </a:r>
            <a:r>
              <a:rPr spc="-10" dirty="0"/>
              <a:t>Reverse</a:t>
            </a:r>
            <a:r>
              <a:rPr spc="-75" dirty="0"/>
              <a:t> </a:t>
            </a:r>
            <a:r>
              <a:rPr spc="-10" dirty="0"/>
              <a:t>Lights</a:t>
            </a: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Our</a:t>
            </a:r>
            <a:r>
              <a:rPr sz="2000" b="0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spc="-10" dirty="0">
                <a:solidFill>
                  <a:srgbClr val="000000"/>
                </a:solidFill>
                <a:latin typeface="Calibri"/>
                <a:cs typeface="Calibri"/>
              </a:rPr>
              <a:t>controllers</a:t>
            </a:r>
            <a:r>
              <a:rPr sz="2000"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have</a:t>
            </a:r>
            <a:r>
              <a:rPr sz="2000"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been</a:t>
            </a:r>
            <a:r>
              <a:rPr sz="20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spc="-10" dirty="0">
                <a:solidFill>
                  <a:srgbClr val="000000"/>
                </a:solidFill>
                <a:latin typeface="Calibri"/>
                <a:cs typeface="Calibri"/>
              </a:rPr>
              <a:t>programmed</a:t>
            </a:r>
            <a:r>
              <a:rPr sz="2000"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with</a:t>
            </a:r>
            <a:r>
              <a:rPr sz="20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sz="2000"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manual</a:t>
            </a:r>
            <a:r>
              <a:rPr sz="2000" b="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spc="-10" dirty="0">
                <a:solidFill>
                  <a:srgbClr val="000000"/>
                </a:solidFill>
                <a:latin typeface="Calibri"/>
                <a:cs typeface="Calibri"/>
              </a:rPr>
              <a:t>override feature.</a:t>
            </a:r>
            <a:r>
              <a:rPr sz="20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spc="-10" dirty="0">
                <a:solidFill>
                  <a:srgbClr val="000000"/>
                </a:solidFill>
                <a:latin typeface="Calibri"/>
                <a:cs typeface="Calibri"/>
              </a:rPr>
              <a:t>Back-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up</a:t>
            </a:r>
            <a:r>
              <a:rPr sz="2000"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lights</a:t>
            </a:r>
            <a:r>
              <a:rPr sz="20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may</a:t>
            </a:r>
            <a:r>
              <a:rPr sz="20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be</a:t>
            </a:r>
            <a:r>
              <a:rPr sz="2000"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turned</a:t>
            </a:r>
            <a:r>
              <a:rPr sz="2000" b="0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on</a:t>
            </a:r>
            <a:r>
              <a:rPr sz="20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without</a:t>
            </a:r>
            <a:r>
              <a:rPr sz="2000" b="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sz="2000" b="0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dirty="0">
                <a:solidFill>
                  <a:srgbClr val="000000"/>
                </a:solidFill>
                <a:latin typeface="Calibri"/>
                <a:cs typeface="Calibri"/>
              </a:rPr>
              <a:t>vehicle</a:t>
            </a:r>
            <a:r>
              <a:rPr sz="2000" b="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0" spc="-25" dirty="0">
                <a:solidFill>
                  <a:srgbClr val="000000"/>
                </a:solidFill>
                <a:latin typeface="Calibri"/>
                <a:cs typeface="Calibri"/>
              </a:rPr>
              <a:t>in </a:t>
            </a:r>
            <a:r>
              <a:rPr sz="2000" b="0" spc="-10" dirty="0">
                <a:solidFill>
                  <a:srgbClr val="000000"/>
                </a:solidFill>
                <a:latin typeface="Calibri"/>
                <a:cs typeface="Calibri"/>
              </a:rPr>
              <a:t>reverse.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244792" y="2590800"/>
            <a:ext cx="7282815" cy="31419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8430" indent="-133350">
              <a:lnSpc>
                <a:spcPct val="100000"/>
              </a:lnSpc>
              <a:spcBef>
                <a:spcPts val="105"/>
              </a:spcBef>
              <a:buSzPct val="95000"/>
              <a:buFont typeface="Calibri"/>
              <a:buChar char="•"/>
              <a:tabLst>
                <a:tab pos="138430" algn="l"/>
              </a:tabLst>
            </a:pPr>
            <a:r>
              <a:rPr dirty="0"/>
              <a:t>Fully</a:t>
            </a:r>
            <a:r>
              <a:rPr spc="-55" dirty="0"/>
              <a:t> </a:t>
            </a:r>
            <a:r>
              <a:rPr dirty="0"/>
              <a:t>Automatic</a:t>
            </a:r>
            <a:r>
              <a:rPr spc="-55" dirty="0"/>
              <a:t> </a:t>
            </a:r>
            <a:r>
              <a:rPr dirty="0"/>
              <a:t>When</a:t>
            </a:r>
            <a:r>
              <a:rPr spc="-30" dirty="0"/>
              <a:t> </a:t>
            </a:r>
            <a:r>
              <a:rPr dirty="0"/>
              <a:t>Shifted</a:t>
            </a:r>
            <a:r>
              <a:rPr spc="-45" dirty="0"/>
              <a:t> </a:t>
            </a:r>
            <a:r>
              <a:rPr dirty="0"/>
              <a:t>to</a:t>
            </a:r>
            <a:r>
              <a:rPr spc="-35" dirty="0"/>
              <a:t> </a:t>
            </a:r>
            <a:r>
              <a:rPr spc="-10" dirty="0"/>
              <a:t>Reverse</a:t>
            </a:r>
          </a:p>
          <a:p>
            <a:pPr marL="731520" lvl="1" indent="-261620">
              <a:lnSpc>
                <a:spcPct val="100000"/>
              </a:lnSpc>
              <a:buAutoNum type="arabicParenR"/>
              <a:tabLst>
                <a:tab pos="731520" algn="l"/>
              </a:tabLst>
            </a:pPr>
            <a:r>
              <a:rPr sz="2000" dirty="0">
                <a:latin typeface="Calibri"/>
                <a:cs typeface="Calibri"/>
              </a:rPr>
              <a:t>No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programming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needed</a:t>
            </a:r>
            <a:endParaRPr sz="2000" dirty="0">
              <a:latin typeface="Calibri"/>
              <a:cs typeface="Calibri"/>
            </a:endParaRPr>
          </a:p>
          <a:p>
            <a:pPr marL="2804795">
              <a:lnSpc>
                <a:spcPct val="100000"/>
              </a:lnSpc>
              <a:spcBef>
                <a:spcPts val="2235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Manual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Override</a:t>
            </a:r>
            <a:endParaRPr sz="1800" dirty="0">
              <a:latin typeface="Arial"/>
              <a:cs typeface="Arial"/>
            </a:endParaRPr>
          </a:p>
          <a:p>
            <a:pPr marL="279400" indent="-266700">
              <a:lnSpc>
                <a:spcPct val="100000"/>
              </a:lnSpc>
              <a:buAutoNum type="arabicParenR"/>
              <a:tabLst>
                <a:tab pos="279400" algn="l"/>
              </a:tabLst>
            </a:pPr>
            <a:r>
              <a:rPr sz="1800" b="0" dirty="0">
                <a:latin typeface="Arial"/>
                <a:cs typeface="Arial"/>
              </a:rPr>
              <a:t>Put</a:t>
            </a:r>
            <a:r>
              <a:rPr sz="1800" b="0" spc="-2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the</a:t>
            </a:r>
            <a:r>
              <a:rPr sz="1800" b="0" spc="-3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vehicle</a:t>
            </a:r>
            <a:r>
              <a:rPr sz="1800" b="0" spc="-2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in</a:t>
            </a:r>
            <a:r>
              <a:rPr sz="1800" b="0" spc="-30" dirty="0">
                <a:latin typeface="Arial"/>
                <a:cs typeface="Arial"/>
              </a:rPr>
              <a:t> </a:t>
            </a:r>
            <a:r>
              <a:rPr sz="1800" b="0" spc="-10" dirty="0">
                <a:latin typeface="Arial"/>
                <a:cs typeface="Arial"/>
              </a:rPr>
              <a:t>neutral.</a:t>
            </a:r>
            <a:endParaRPr sz="1800" dirty="0">
              <a:latin typeface="Arial"/>
              <a:cs typeface="Arial"/>
            </a:endParaRPr>
          </a:p>
          <a:p>
            <a:pPr marL="279400" indent="-266700">
              <a:lnSpc>
                <a:spcPct val="100000"/>
              </a:lnSpc>
              <a:spcBef>
                <a:spcPts val="5"/>
              </a:spcBef>
              <a:buAutoNum type="arabicParenR"/>
              <a:tabLst>
                <a:tab pos="279400" algn="l"/>
              </a:tabLst>
            </a:pPr>
            <a:r>
              <a:rPr sz="1800" b="0" dirty="0">
                <a:latin typeface="Arial"/>
                <a:cs typeface="Arial"/>
              </a:rPr>
              <a:t>Press</a:t>
            </a:r>
            <a:r>
              <a:rPr sz="1800" b="0" spc="-2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and</a:t>
            </a:r>
            <a:r>
              <a:rPr sz="1800" b="0" spc="-1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hold</a:t>
            </a:r>
            <a:r>
              <a:rPr sz="1800" b="0" spc="-1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the</a:t>
            </a:r>
            <a:r>
              <a:rPr sz="1800" b="0" spc="-25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brake</a:t>
            </a:r>
            <a:r>
              <a:rPr sz="1800" b="0" spc="-15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pedal</a:t>
            </a:r>
            <a:r>
              <a:rPr sz="1800" b="0" spc="-5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for</a:t>
            </a:r>
            <a:r>
              <a:rPr sz="1800" b="0" spc="-25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up</a:t>
            </a:r>
            <a:r>
              <a:rPr sz="1800" b="0" spc="-1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to</a:t>
            </a:r>
            <a:r>
              <a:rPr sz="1800" b="0" spc="-25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2</a:t>
            </a:r>
            <a:r>
              <a:rPr sz="1800" b="0" spc="-15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seconds.</a:t>
            </a:r>
            <a:r>
              <a:rPr sz="1800" b="0" spc="-4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The</a:t>
            </a:r>
            <a:r>
              <a:rPr sz="1800" b="0" spc="-35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reverse</a:t>
            </a:r>
            <a:r>
              <a:rPr sz="1800" b="0" spc="-15" dirty="0">
                <a:latin typeface="Arial"/>
                <a:cs typeface="Arial"/>
              </a:rPr>
              <a:t> </a:t>
            </a:r>
            <a:r>
              <a:rPr sz="1800" b="0" spc="-10" dirty="0">
                <a:latin typeface="Arial"/>
                <a:cs typeface="Arial"/>
              </a:rPr>
              <a:t>light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ts val="2125"/>
              </a:lnSpc>
            </a:pPr>
            <a:r>
              <a:rPr sz="1800" b="0" dirty="0">
                <a:latin typeface="Arial"/>
                <a:cs typeface="Arial"/>
              </a:rPr>
              <a:t>will</a:t>
            </a:r>
            <a:r>
              <a:rPr sz="1800" b="0" spc="1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automatically</a:t>
            </a:r>
            <a:r>
              <a:rPr sz="1800" b="0" spc="-1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turn</a:t>
            </a:r>
            <a:r>
              <a:rPr sz="1800" b="0" spc="-4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on</a:t>
            </a:r>
            <a:r>
              <a:rPr sz="1800" b="0" spc="-4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and</a:t>
            </a:r>
            <a:r>
              <a:rPr sz="1800" b="0" spc="-30" dirty="0">
                <a:latin typeface="Arial"/>
                <a:cs typeface="Arial"/>
              </a:rPr>
              <a:t> </a:t>
            </a:r>
            <a:r>
              <a:rPr sz="1800" b="0" dirty="0">
                <a:latin typeface="Arial"/>
                <a:cs typeface="Arial"/>
              </a:rPr>
              <a:t>stay</a:t>
            </a:r>
            <a:r>
              <a:rPr sz="1800" b="0" spc="-45" dirty="0">
                <a:latin typeface="Arial"/>
                <a:cs typeface="Arial"/>
              </a:rPr>
              <a:t> </a:t>
            </a:r>
            <a:r>
              <a:rPr sz="1800" b="0" spc="-25" dirty="0">
                <a:latin typeface="Arial"/>
                <a:cs typeface="Arial"/>
              </a:rPr>
              <a:t>on.</a:t>
            </a:r>
            <a:endParaRPr sz="1800" dirty="0">
              <a:latin typeface="Arial"/>
              <a:cs typeface="Arial"/>
            </a:endParaRPr>
          </a:p>
          <a:p>
            <a:pPr marL="110489" algn="ctr">
              <a:lnSpc>
                <a:spcPts val="2125"/>
              </a:lnSpc>
            </a:pPr>
            <a:r>
              <a:rPr sz="1800" spc="-40" dirty="0"/>
              <a:t>*To</a:t>
            </a:r>
            <a:r>
              <a:rPr sz="1800" spc="-25" dirty="0"/>
              <a:t> </a:t>
            </a:r>
            <a:r>
              <a:rPr sz="1800" dirty="0"/>
              <a:t>turn</a:t>
            </a:r>
            <a:r>
              <a:rPr sz="1800" spc="-30" dirty="0"/>
              <a:t> </a:t>
            </a:r>
            <a:r>
              <a:rPr sz="1800" dirty="0"/>
              <a:t>the</a:t>
            </a:r>
            <a:r>
              <a:rPr sz="1800" spc="-40" dirty="0"/>
              <a:t> </a:t>
            </a:r>
            <a:r>
              <a:rPr sz="1800" dirty="0"/>
              <a:t>light</a:t>
            </a:r>
            <a:r>
              <a:rPr sz="1800" spc="-45" dirty="0"/>
              <a:t> </a:t>
            </a:r>
            <a:r>
              <a:rPr sz="1800" dirty="0"/>
              <a:t>off</a:t>
            </a:r>
            <a:r>
              <a:rPr sz="1800" spc="-10" dirty="0"/>
              <a:t> </a:t>
            </a:r>
            <a:r>
              <a:rPr sz="1800" dirty="0"/>
              <a:t>repeat</a:t>
            </a:r>
            <a:r>
              <a:rPr sz="1800" spc="-60" dirty="0"/>
              <a:t> </a:t>
            </a:r>
            <a:r>
              <a:rPr sz="1800" dirty="0"/>
              <a:t>this</a:t>
            </a:r>
            <a:r>
              <a:rPr sz="1800" spc="-30" dirty="0"/>
              <a:t> </a:t>
            </a:r>
            <a:r>
              <a:rPr sz="1800" spc="-10" dirty="0"/>
              <a:t>procedure.</a:t>
            </a:r>
            <a:endParaRPr sz="1800" dirty="0"/>
          </a:p>
          <a:p>
            <a:pPr marL="12700" marR="215265" algn="just">
              <a:lnSpc>
                <a:spcPct val="100400"/>
              </a:lnSpc>
              <a:spcBef>
                <a:spcPts val="1700"/>
              </a:spcBef>
            </a:pPr>
            <a:r>
              <a:rPr sz="1400" dirty="0"/>
              <a:t>Note:</a:t>
            </a:r>
            <a:r>
              <a:rPr sz="1400" spc="-55" dirty="0"/>
              <a:t> </a:t>
            </a:r>
            <a:r>
              <a:rPr sz="1400" b="0" dirty="0">
                <a:latin typeface="Calibri"/>
                <a:cs typeface="Calibri"/>
              </a:rPr>
              <a:t>If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the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ignition</a:t>
            </a:r>
            <a:r>
              <a:rPr sz="1400" b="0" spc="-1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is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turned</a:t>
            </a:r>
            <a:r>
              <a:rPr sz="1400" b="0" spc="-2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off</a:t>
            </a:r>
            <a:r>
              <a:rPr sz="1400" b="0" spc="-5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while</a:t>
            </a:r>
            <a:r>
              <a:rPr sz="1400" b="0" spc="-3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the</a:t>
            </a:r>
            <a:r>
              <a:rPr sz="1400" b="0" spc="-1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vehicle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is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in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reverse,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or</a:t>
            </a:r>
            <a:r>
              <a:rPr sz="1400" b="0" spc="-4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the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manual</a:t>
            </a:r>
            <a:r>
              <a:rPr sz="1400" b="0" spc="-1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override</a:t>
            </a:r>
            <a:r>
              <a:rPr sz="1400" b="0" spc="-5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function</a:t>
            </a:r>
            <a:r>
              <a:rPr sz="1400" b="0" spc="-25" dirty="0">
                <a:latin typeface="Calibri"/>
                <a:cs typeface="Calibri"/>
              </a:rPr>
              <a:t> is </a:t>
            </a:r>
            <a:r>
              <a:rPr sz="1400" b="0" dirty="0">
                <a:latin typeface="Calibri"/>
                <a:cs typeface="Calibri"/>
              </a:rPr>
              <a:t>enabled,</a:t>
            </a:r>
            <a:r>
              <a:rPr sz="1400" b="0" spc="-1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the</a:t>
            </a:r>
            <a:r>
              <a:rPr sz="1400" b="0" spc="-3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lights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will</a:t>
            </a:r>
            <a:r>
              <a:rPr sz="1400" b="0" spc="-4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remain</a:t>
            </a:r>
            <a:r>
              <a:rPr sz="1400" b="0" spc="-3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ON</a:t>
            </a:r>
            <a:r>
              <a:rPr sz="1400" b="0" spc="-4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until</a:t>
            </a:r>
            <a:r>
              <a:rPr sz="1400" b="0" spc="-2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the</a:t>
            </a:r>
            <a:r>
              <a:rPr sz="1400" b="0" spc="-35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ECU</a:t>
            </a:r>
            <a:r>
              <a:rPr sz="1400" b="0" spc="-4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enters</a:t>
            </a:r>
            <a:r>
              <a:rPr sz="1400" b="0" spc="-3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sleep</a:t>
            </a:r>
            <a:r>
              <a:rPr sz="1400" b="0" spc="-4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mode</a:t>
            </a:r>
            <a:r>
              <a:rPr sz="1400" b="0" spc="-45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(approximately</a:t>
            </a:r>
            <a:r>
              <a:rPr sz="1400" b="0" spc="-2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30</a:t>
            </a:r>
            <a:r>
              <a:rPr sz="1400" b="0" spc="-4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seconds</a:t>
            </a:r>
            <a:r>
              <a:rPr sz="1400" b="0" spc="-1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-</a:t>
            </a:r>
            <a:r>
              <a:rPr sz="1400" b="0" spc="-50" dirty="0">
                <a:latin typeface="Calibri"/>
                <a:cs typeface="Calibri"/>
              </a:rPr>
              <a:t> 2 </a:t>
            </a:r>
            <a:r>
              <a:rPr sz="1400" b="0" spc="-10" dirty="0">
                <a:latin typeface="Calibri"/>
                <a:cs typeface="Calibri"/>
              </a:rPr>
              <a:t>minutes</a:t>
            </a:r>
            <a:r>
              <a:rPr sz="1400" b="0" spc="-4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depending</a:t>
            </a:r>
            <a:r>
              <a:rPr sz="1400" b="0" spc="-1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on</a:t>
            </a:r>
            <a:r>
              <a:rPr sz="1400" b="0" spc="-5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vehicle</a:t>
            </a:r>
            <a:r>
              <a:rPr sz="1400" b="0" spc="-4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and</a:t>
            </a:r>
            <a:r>
              <a:rPr sz="1400" b="0" spc="-40" dirty="0">
                <a:latin typeface="Calibri"/>
                <a:cs typeface="Calibri"/>
              </a:rPr>
              <a:t> </a:t>
            </a:r>
            <a:r>
              <a:rPr sz="1400" b="0" dirty="0">
                <a:latin typeface="Calibri"/>
                <a:cs typeface="Calibri"/>
              </a:rPr>
              <a:t>ECU</a:t>
            </a:r>
            <a:r>
              <a:rPr sz="1400" b="0" spc="-50" dirty="0">
                <a:latin typeface="Calibri"/>
                <a:cs typeface="Calibri"/>
              </a:rPr>
              <a:t> </a:t>
            </a:r>
            <a:r>
              <a:rPr sz="1400" b="0" spc="-10" dirty="0">
                <a:latin typeface="Calibri"/>
                <a:cs typeface="Calibri"/>
              </a:rPr>
              <a:t>type).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9000" y="9089923"/>
            <a:ext cx="2863800" cy="5981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14"/>
              </a:lnSpc>
            </a:pPr>
            <a:r>
              <a:rPr lang="en-US" sz="1600" dirty="0">
                <a:solidFill>
                  <a:schemeClr val="tx1"/>
                </a:solidFill>
              </a:rPr>
              <a:t>Straightline Backup Lights Straightlineperformance.com </a:t>
            </a:r>
            <a:r>
              <a:rPr lang="en-US" sz="1000" dirty="0">
                <a:solidFill>
                  <a:srgbClr val="888888"/>
                </a:solidFill>
                <a:latin typeface="Calibri"/>
                <a:cs typeface="Calibri"/>
              </a:rPr>
              <a:t>287-109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657601" y="9089923"/>
            <a:ext cx="3628390" cy="869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343535" algn="r">
              <a:lnSpc>
                <a:spcPts val="1614"/>
              </a:lnSpc>
            </a:pPr>
            <a:r>
              <a:rPr sz="1600" dirty="0">
                <a:latin typeface="Calibri"/>
                <a:cs typeface="Calibri"/>
              </a:rPr>
              <a:t>Polaris</a:t>
            </a:r>
            <a:r>
              <a:rPr sz="1600" spc="-7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Ranger</a:t>
            </a:r>
            <a:r>
              <a:rPr sz="1600" spc="-6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Reverse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Light</a:t>
            </a:r>
            <a:endParaRPr sz="1600" dirty="0">
              <a:latin typeface="Calibri"/>
              <a:cs typeface="Calibri"/>
            </a:endParaRPr>
          </a:p>
          <a:p>
            <a:pPr marR="334645" algn="r">
              <a:lnSpc>
                <a:spcPct val="100000"/>
              </a:lnSpc>
            </a:pPr>
            <a:r>
              <a:rPr lang="en-US" sz="1600" dirty="0">
                <a:solidFill>
                  <a:schemeClr val="tx1"/>
                </a:solidFill>
              </a:rPr>
              <a:t>Tech@straightlineperformance.com </a:t>
            </a:r>
            <a:fld id="{81D60167-4931-47E6-BA6A-407CBD079E47}" type="slidenum">
              <a:rPr sz="1600" smtClean="0">
                <a:latin typeface="Calibri"/>
                <a:cs typeface="Calibri"/>
              </a:rPr>
              <a:t>4</a:t>
            </a:fld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of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spc="-60" dirty="0">
                <a:latin typeface="Calibri"/>
                <a:cs typeface="Calibri"/>
              </a:rPr>
              <a:t>4</a:t>
            </a:r>
            <a:endParaRPr sz="1600" dirty="0">
              <a:latin typeface="Calibri"/>
              <a:cs typeface="Calibri"/>
            </a:endParaRPr>
          </a:p>
          <a:p>
            <a:pPr marR="6350" algn="r">
              <a:lnSpc>
                <a:spcPct val="100000"/>
              </a:lnSpc>
              <a:spcBef>
                <a:spcPts val="30"/>
              </a:spcBef>
            </a:pPr>
            <a:r>
              <a:rPr sz="1000" spc="-25" dirty="0">
                <a:solidFill>
                  <a:srgbClr val="888888"/>
                </a:solidFill>
                <a:latin typeface="Calibri"/>
                <a:cs typeface="Calibri"/>
              </a:rPr>
              <a:t>V4</a:t>
            </a:r>
            <a:endParaRPr sz="1000" dirty="0">
              <a:latin typeface="Calibri"/>
              <a:cs typeface="Calibri"/>
            </a:endParaRPr>
          </a:p>
        </p:txBody>
      </p:sp>
      <p:pic>
        <p:nvPicPr>
          <p:cNvPr id="7" name="Picture 6" descr="A red and white logo&#10;&#10;AI-generated content may be incorrect.">
            <a:extLst>
              <a:ext uri="{FF2B5EF4-FFF2-40B4-BE49-F238E27FC236}">
                <a16:creationId xmlns:a16="http://schemas.microsoft.com/office/drawing/2014/main" id="{7C840DF7-FEFB-C3AE-A5B7-D2099369D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201" y="349393"/>
            <a:ext cx="6648206" cy="101413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188A27-838B-A015-A994-8BF0AC9431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562361"/>
              </p:ext>
            </p:extLst>
          </p:nvPr>
        </p:nvGraphicFramePr>
        <p:xfrm>
          <a:off x="527327" y="5732779"/>
          <a:ext cx="6261179" cy="3300747"/>
        </p:xfrm>
        <a:graphic>
          <a:graphicData uri="http://schemas.openxmlformats.org/drawingml/2006/table">
            <a:tbl>
              <a:tblPr/>
              <a:tblGrid>
                <a:gridCol w="1848787">
                  <a:extLst>
                    <a:ext uri="{9D8B030D-6E8A-4147-A177-3AD203B41FA5}">
                      <a16:colId xmlns:a16="http://schemas.microsoft.com/office/drawing/2014/main" val="2504882243"/>
                    </a:ext>
                  </a:extLst>
                </a:gridCol>
                <a:gridCol w="3293152">
                  <a:extLst>
                    <a:ext uri="{9D8B030D-6E8A-4147-A177-3AD203B41FA5}">
                      <a16:colId xmlns:a16="http://schemas.microsoft.com/office/drawing/2014/main" val="1998937946"/>
                    </a:ext>
                  </a:extLst>
                </a:gridCol>
                <a:gridCol w="527050">
                  <a:extLst>
                    <a:ext uri="{9D8B030D-6E8A-4147-A177-3AD203B41FA5}">
                      <a16:colId xmlns:a16="http://schemas.microsoft.com/office/drawing/2014/main" val="1103711913"/>
                    </a:ext>
                  </a:extLst>
                </a:gridCol>
                <a:gridCol w="592190">
                  <a:extLst>
                    <a:ext uri="{9D8B030D-6E8A-4147-A177-3AD203B41FA5}">
                      <a16:colId xmlns:a16="http://schemas.microsoft.com/office/drawing/2014/main" val="1572135205"/>
                    </a:ext>
                  </a:extLst>
                </a:gridCol>
              </a:tblGrid>
              <a:tr h="29665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Part Number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Description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Quantity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 Box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501888"/>
                  </a:ext>
                </a:extLst>
              </a:tr>
              <a:tr h="22332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IT-238-105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Battery nut 6mm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35872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IT-287-100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60" wire harness, single connector for light,  battery terminals, includes relay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91214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IT-287-102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Polaris Diagnostics Adapter Purple and black 8 pin plug on one end and 4 pin white plug on the other.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33726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IT-287-105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Controller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78582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IT-287-110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Blue 4" jumper from harness relay to controller, 2 pin plug on one end flat locking spade on other.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459325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IT-288-102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Zip tie with Christmas tree end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83743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IT-288-105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Bagged female Deutsch connector with pins seal and lock.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211443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Np-209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zip ties, zip tie length</a:t>
                      </a:r>
                      <a:r>
                        <a:rPr lang="nl-NL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6”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7082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insert blue wire into relay housing. Directions in folder (SPI in house)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271581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Sticker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182011"/>
                  </a:ext>
                </a:extLst>
              </a:tr>
              <a:tr h="29665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Directions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813694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</TotalTime>
  <Words>576</Words>
  <Application>Microsoft Office PowerPoint</Application>
  <PresentationFormat>Custom</PresentationFormat>
  <Paragraphs>105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 Narrow</vt:lpstr>
      <vt:lpstr>Arial</vt:lpstr>
      <vt:lpstr>Calibri</vt:lpstr>
      <vt:lpstr>Calibri Light</vt:lpstr>
      <vt:lpstr>Office Theme</vt:lpstr>
      <vt:lpstr>Polaris Ranger Reverse Light Ki t</vt:lpstr>
      <vt:lpstr>Step 1 : Routing Wires</vt:lpstr>
      <vt:lpstr>Step 3 : Secure  Control ler, Relay, &amp; Fuse</vt:lpstr>
      <vt:lpstr>Operation of Reverse Lights Our controllers have been programmed with a manual override feature. Back-up lights may be turned on without the vehicle in reverse.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Polaris Sportsman Automatic Reverse Light Kit</dc:title>
  <dc:creator>hjminke</dc:creator>
  <cp:lastModifiedBy>Jason Houle</cp:lastModifiedBy>
  <cp:revision>13</cp:revision>
  <cp:lastPrinted>2025-12-11T18:28:01Z</cp:lastPrinted>
  <dcterms:created xsi:type="dcterms:W3CDTF">2025-09-16T19:59:43Z</dcterms:created>
  <dcterms:modified xsi:type="dcterms:W3CDTF">2026-06-01T12:20:45Z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2025-01-09T00:00:00Z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2025-09-16T00:00:00Z</vt:filetime>
  </property>
  <property fmtid="{D5CDD505-2E9C-101B-9397-08002B2CF9AE}" pid="5" name="Producer">
    <vt:lpwstr>Microsoft® PowerPoint® for Microsoft 365</vt:lpwstr>
  </property>
</Properties>
</file>